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5" r:id="rId3"/>
    <p:sldId id="267" r:id="rId4"/>
    <p:sldId id="266" r:id="rId5"/>
    <p:sldId id="268" r:id="rId6"/>
    <p:sldId id="275" r:id="rId7"/>
    <p:sldId id="271" r:id="rId8"/>
    <p:sldId id="285" r:id="rId9"/>
    <p:sldId id="273" r:id="rId10"/>
    <p:sldId id="277" r:id="rId11"/>
    <p:sldId id="272" r:id="rId12"/>
    <p:sldId id="274" r:id="rId13"/>
    <p:sldId id="269" r:id="rId14"/>
    <p:sldId id="279" r:id="rId15"/>
    <p:sldId id="278" r:id="rId16"/>
    <p:sldId id="281" r:id="rId17"/>
    <p:sldId id="282" r:id="rId18"/>
    <p:sldId id="283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2"/>
    <p:restoredTop sz="94726"/>
  </p:normalViewPr>
  <p:slideViewPr>
    <p:cSldViewPr snapToGrid="0" snapToObjects="1">
      <p:cViewPr varScale="1">
        <p:scale>
          <a:sx n="165" d="100"/>
          <a:sy n="165" d="100"/>
        </p:scale>
        <p:origin x="2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3383A-09ED-2E41-8A78-79BC87E5A6FF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959A0-973F-3D43-8121-3548102FEF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549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lines and numbers from table.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959A0-973F-3D43-8121-3548102FEF7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616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9048A-50ED-384B-8269-D252FEDD1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381592-2E4D-D545-A904-54C831A6C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1DB42-92EA-D04B-9016-C1066E9E0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32859-AB8A-6943-B92F-8377E2A41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F4A2A-92D4-6540-8770-08A65167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177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1B1D4-B63B-0242-92F2-358FEFF3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E9993-AF94-EC4D-830E-13DB68F0D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09997-1D9E-6F4A-985C-D07FCFE98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0DEBE-61AC-5143-B93D-B23C86D6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211C2-8179-F24B-856E-79124576B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47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070987-2BC7-FC4F-A441-D569A1E45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488717-608A-E743-8224-E7A2AEE19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47F77-B5B0-A247-B457-9B5D0FB02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AE0C5-DE66-3547-BDA5-CC3ACE03A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89892-5242-9846-BB85-E3621F4DA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888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D7606-8028-8045-8673-1BF09FDFE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D3F33-9885-F744-A4C2-5E5183F62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F2DB6-005C-D148-9409-DFDA4ABB9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2CC3D-38EF-F142-B8DE-3589E569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13690-E43E-F047-A2E6-8EE6446A7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697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5014F-81D6-3244-8CB1-5EAEC6A9F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96EC0-78AB-A742-8872-B3FC58716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45DB2-D35F-904E-9B3D-5C9D278BB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078C-EDCA-2645-B0DD-0E1657FA8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B90F9-F77D-7F44-8017-D4C1FD19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311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68BD4-7B8B-0842-A65B-86E0DF9FE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B15F1-2B80-5D4A-AB73-7FEB13284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A7276C-7E63-7748-AD29-8EA2E0E82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9985E-088D-E34B-AA5C-145AFFCE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192F5-9654-554C-9404-108F10AF8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09791-C4CE-964C-86EA-A0D70F953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46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5D60-5D3F-1046-B2FD-2D409260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6A10C-F618-2540-97DE-726EA18B7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C4747-89E3-F647-B5EC-5CCA53285A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E66E7B-F900-1040-B780-AC6944853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B4262-6B8D-9847-BC17-02BB53F70F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AFD30-9A7A-2A4E-BDB6-16007BD1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5E1C6C-89D7-3E43-8A79-04805A2E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E8F188-4AB6-384B-AFA0-D67B72A2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30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606EF-40A9-F74E-BA91-04FAE0C09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8B741-1AC6-5041-937F-6F6F31ADC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AF5727-BB58-0B4C-A6CF-D4ADB0CD1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DE0E95-80BB-8449-9E99-F7E02AA0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650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C91B1C-63C4-1942-9A48-E3641F017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514F63-35EE-B348-91F1-D9819E437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0E29D-4749-1340-8392-BD411A1A4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5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B8B0-6F99-BE48-8EEF-520C70E19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B6EAA-53F3-0940-95B7-D60CA44B3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A7932-B4E4-7E4B-A340-A87BEF664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ACDF9A-6A69-E143-8DB9-FC8C3C0A9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EEBB60-4E5A-A14E-BD76-58001162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8914B-A82F-7C49-88A1-B78177D2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83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0E67-6CC0-C846-9DB4-E75144E64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5C31B3-C5B0-A44E-A639-2FC9AE916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D762B2-FB86-5D42-A0FE-C3DBC7D19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AC0EB-23F1-FD4F-8336-EEF8CA35E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88794-4EC5-B04E-9DD4-FAF4DC4D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94BA3C-1D14-9F42-AC85-E5A13A73B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2270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82601-C463-BC47-A3EF-52CCA3786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16D34-D5FA-334F-B6B5-77928F783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CB3C6-76EB-F94F-89F2-E7F43C2CA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C97A0-AEE6-164A-BDA5-4A49A7EE54AE}" type="datetimeFigureOut">
              <a:rPr lang="en-GB" smtClean="0"/>
              <a:t>29/11/2021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6AC41-FABF-6C49-8EA3-1838FEAD1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55B97-7521-2C46-A2E0-9B4CD7BA09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51F52-EA81-BA4E-8E58-AED18D3B2C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894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jpg"/><Relationship Id="rId7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6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7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8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https://lh4.googleusercontent.com/44GmViy9YwtErqf_3gSOajJH-B503QpBgMnrhRppq4zH4GcXD4js-pTmRAmMJM5mvyvOCD6HZNNZnyvPVsj2gtI09-Mr-c-WGRJZdPmLsBriBXiclcGHjYrpyppTHeRz3XixtgQm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https://lh6.googleusercontent.com/v650yayfUac0xxXAQmoflsopI8qeqjBHNmNDurn79efCLy1B2CftagwYLOz1nCWmQ_TAjVAm_TALVvVyf4V_GLmvwJQOEMWbsgeSlV01kq1lD7vBBCZDC_zdauGTXokQnOWC1DcQ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https://lh4.googleusercontent.com/ob_qc8hRmb1zjCcq35R4Mz7Gn3LnUqSTN8cvqUt4faqauHnGiKebUW_k3Cr8c_s0BWbW__AZvuuBfR5jvZRwh09osnuoNEssKjxE0C2WdnOUsmXKIuCGTzTSkGrs3Iv4vWNfKDKH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10" Type="http://schemas.openxmlformats.org/officeDocument/2006/relationships/image" Target="https://lh6.googleusercontent.com/v650yayfUac0xxXAQmoflsopI8qeqjBHNmNDurn79efCLy1B2CftagwYLOz1nCWmQ_TAjVAm_TALVvVyf4V_GLmvwJQOEMWbsgeSlV01kq1lD7vBBCZDC_zdauGTXokQnOWC1DcQ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https://lh6.googleusercontent.com/z5ijQl5eWhvS6Tdwz2fMv19_pAeriM3j81IyLAJtkO9f8CdWhE3laB4-RiyeET6iB41fGbVimBuLT66_yDi8I0wr0zc6nJ7Y89HU-ZmKjulrPDwWPyc1NmPchhNdmaOsOQs8knpZ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10" Type="http://schemas.openxmlformats.org/officeDocument/2006/relationships/image" Target="https://lh6.googleusercontent.com/P6xr4fFaUe_kebt7msRnpgCTdFc-geOiYNfV29Lf9bEhZUz8krTnhxB-zv8vZzzDnhDcdwHIIdmJ0DEGMt5aYaM8IWGMj6OZiNduHtur-k2TwTnGdq-uEdGnEOHNFu3-sAHRNtDr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5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https://lh4.googleusercontent.com/aUK-zTkF4p-zrJvVD7Lx9K8ZeWr6bcdeOfnehYJ1L_kAjI8BKJ2sUGVGdBI9sVq15xY_UqkmVyLXHmzlJPxvPRynoOxPT8m6XTOHzukq8mz3GekeKOBx4vxzlqHPOjWa3M9hPaHN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5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5AD62C-F098-BC44-9748-6E9DE817F3DD}"/>
              </a:ext>
            </a:extLst>
          </p:cNvPr>
          <p:cNvSpPr txBox="1"/>
          <p:nvPr/>
        </p:nvSpPr>
        <p:spPr>
          <a:xfrm>
            <a:off x="997998" y="2177348"/>
            <a:ext cx="99181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Fira Code" panose="020B0809050000020004" pitchFamily="49" charset="0"/>
                <a:ea typeface="Fira Code" panose="020B0809050000020004" pitchFamily="49" charset="0"/>
              </a:rPr>
              <a:t>Quantifying spatial heterogeneity of malaria</a:t>
            </a:r>
          </a:p>
          <a:p>
            <a:r>
              <a:rPr lang="en-GB" sz="2800" b="1" dirty="0">
                <a:latin typeface="Fira Code" panose="020B0809050000020004" pitchFamily="49" charset="0"/>
                <a:ea typeface="Fira Code" panose="020B0809050000020004" pitchFamily="49" charset="0"/>
              </a:rPr>
              <a:t>in the endemic Papua region of Indonesia:</a:t>
            </a:r>
          </a:p>
          <a:p>
            <a:r>
              <a:rPr lang="en-GB" sz="2000" dirty="0">
                <a:latin typeface="Fira Code" panose="020B0809050000020004" pitchFamily="49" charset="0"/>
                <a:ea typeface="Fira Code" panose="020B0809050000020004" pitchFamily="49" charset="0"/>
              </a:rPr>
              <a:t>analysis of epidemiological surveillance data</a:t>
            </a:r>
          </a:p>
          <a:p>
            <a:r>
              <a:rPr lang="en-GB" sz="2000" dirty="0">
                <a:latin typeface="Fira Code" panose="020B0809050000020004" pitchFamily="49" charset="0"/>
                <a:ea typeface="Fira Code" panose="020B0809050000020004" pitchFamily="49" charset="0"/>
              </a:rPr>
              <a:t>in over 446,000 individuals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08F63-0F39-CE49-ADC7-938904F649D8}"/>
              </a:ext>
            </a:extLst>
          </p:cNvPr>
          <p:cNvSpPr txBox="1"/>
          <p:nvPr/>
        </p:nvSpPr>
        <p:spPr>
          <a:xfrm>
            <a:off x="997998" y="4112798"/>
            <a:ext cx="487024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1600" dirty="0">
                <a:latin typeface="Fira Code Medium" panose="020B0809050000020004" pitchFamily="49" charset="0"/>
                <a:ea typeface="Fira Code Medium" panose="020B0809050000020004" pitchFamily="49" charset="0"/>
              </a:rPr>
              <a:t>Ihsan Fadilah</a:t>
            </a:r>
          </a:p>
          <a:p>
            <a:r>
              <a:rPr lang="en-GB" sz="1600" dirty="0">
                <a:latin typeface="Fira Code Light" panose="020B0809050000020004" pitchFamily="49" charset="0"/>
                <a:ea typeface="Fira Code Light" panose="020B0809050000020004" pitchFamily="49" charset="0"/>
              </a:rPr>
              <a:t>Eijkman-Oxford Clinical Research Unit</a:t>
            </a:r>
          </a:p>
          <a:p>
            <a:r>
              <a:rPr lang="en-GB" sz="1600" dirty="0">
                <a:latin typeface="Fira Code Light" panose="020B0809050000020004" pitchFamily="49" charset="0"/>
                <a:ea typeface="Fira Code Light" panose="020B0809050000020004" pitchFamily="49" charset="0"/>
              </a:rPr>
              <a:t>Jakarta, Indonesia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6FF2FE-9C7D-C844-BC91-837FC2674E99}"/>
              </a:ext>
            </a:extLst>
          </p:cNvPr>
          <p:cNvSpPr txBox="1"/>
          <p:nvPr/>
        </p:nvSpPr>
        <p:spPr>
          <a:xfrm>
            <a:off x="612761" y="6297141"/>
            <a:ext cx="21483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000" dirty="0">
                <a:solidFill>
                  <a:schemeClr val="bg1">
                    <a:lumMod val="8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email: ifadilah@eocru.org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5A82A58-08C1-6A42-9AD4-A78709639B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44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pic>
        <p:nvPicPr>
          <p:cNvPr id="3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7908DA5-81CE-B148-9648-15B98B255E6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122" r="9141"/>
          <a:stretch/>
        </p:blipFill>
        <p:spPr>
          <a:xfrm>
            <a:off x="753902" y="75470"/>
            <a:ext cx="6316369" cy="66907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5B7193-B8AB-FB42-B1BB-81332D6F6A7C}"/>
              </a:ext>
            </a:extLst>
          </p:cNvPr>
          <p:cNvSpPr txBox="1"/>
          <p:nvPr/>
        </p:nvSpPr>
        <p:spPr>
          <a:xfrm>
            <a:off x="7835440" y="1532620"/>
            <a:ext cx="267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80:20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516AF3-6517-5B4E-8E96-8EAFEBDAF4CC}"/>
              </a:ext>
            </a:extLst>
          </p:cNvPr>
          <p:cNvSpPr txBox="1"/>
          <p:nvPr/>
        </p:nvSpPr>
        <p:spPr>
          <a:xfrm>
            <a:off x="7835440" y="4539069"/>
            <a:ext cx="267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80:10</a:t>
            </a:r>
          </a:p>
        </p:txBody>
      </p:sp>
    </p:spTree>
    <p:extLst>
      <p:ext uri="{BB962C8B-B14F-4D97-AF65-F5344CB8AC3E}">
        <p14:creationId xmlns:p14="http://schemas.microsoft.com/office/powerpoint/2010/main" val="308834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7ACC70BE-97E5-404D-AFFA-2F1FF55C7C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387" b="51428"/>
          <a:stretch/>
        </p:blipFill>
        <p:spPr>
          <a:xfrm>
            <a:off x="6203414" y="100739"/>
            <a:ext cx="5477935" cy="5588277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1C27D1BE-336A-5B46-B1CD-D2F04A2BFE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387" t="51687"/>
          <a:stretch/>
        </p:blipFill>
        <p:spPr>
          <a:xfrm>
            <a:off x="662740" y="298260"/>
            <a:ext cx="5477935" cy="55584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354BCD-A94B-B648-9027-278E45399309}"/>
              </a:ext>
            </a:extLst>
          </p:cNvPr>
          <p:cNvSpPr txBox="1"/>
          <p:nvPr/>
        </p:nvSpPr>
        <p:spPr>
          <a:xfrm>
            <a:off x="484721" y="5724893"/>
            <a:ext cx="8416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Transmission intensity and</a:t>
            </a:r>
          </a:p>
          <a:p>
            <a:pPr algn="ctr"/>
            <a:r>
              <a:rPr lang="en-GB" sz="24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spatial heterogeneity (2020)</a:t>
            </a: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8FF6F273-D732-F645-9503-5DE52049A4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77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F8C45BA-EF7A-1743-8ACA-385816F4E7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58" r="986" b="6779"/>
          <a:stretch/>
        </p:blipFill>
        <p:spPr>
          <a:xfrm>
            <a:off x="259406" y="117850"/>
            <a:ext cx="5449642" cy="64844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BB8B94-636B-9B45-AD2F-57B54179DB8D}"/>
              </a:ext>
            </a:extLst>
          </p:cNvPr>
          <p:cNvSpPr txBox="1"/>
          <p:nvPr/>
        </p:nvSpPr>
        <p:spPr>
          <a:xfrm>
            <a:off x="6096000" y="2459504"/>
            <a:ext cx="56723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Inverse relationship</a:t>
            </a:r>
          </a:p>
          <a:p>
            <a:r>
              <a:rPr lang="en-GB" sz="24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between district-specific, spatial heterogeneity and transmission intensity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6EEAE-0898-6C4C-8BDB-0A7B0DFB3717}"/>
              </a:ext>
            </a:extLst>
          </p:cNvPr>
          <p:cNvSpPr txBox="1"/>
          <p:nvPr/>
        </p:nvSpPr>
        <p:spPr>
          <a:xfrm>
            <a:off x="3809999" y="4609624"/>
            <a:ext cx="753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number of</a:t>
            </a:r>
          </a:p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cases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230C2C-1602-464E-997E-2E541C37F2A0}"/>
              </a:ext>
            </a:extLst>
          </p:cNvPr>
          <p:cNvSpPr txBox="1"/>
          <p:nvPr/>
        </p:nvSpPr>
        <p:spPr>
          <a:xfrm>
            <a:off x="4461932" y="4663484"/>
            <a:ext cx="7535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year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2F664FF7-F029-5444-B337-3130EE881D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19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9F7685-6EB4-CB47-8F9D-8B82804FD8C3}"/>
              </a:ext>
            </a:extLst>
          </p:cNvPr>
          <p:cNvSpPr txBox="1"/>
          <p:nvPr/>
        </p:nvSpPr>
        <p:spPr>
          <a:xfrm>
            <a:off x="1075309" y="3429000"/>
            <a:ext cx="3211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Fira Code" panose="020B0809050000020004" pitchFamily="49" charset="0"/>
                <a:ea typeface="Fira Code" panose="020B0809050000020004" pitchFamily="49" charset="0"/>
              </a:rPr>
              <a:t>Acknowledgements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47A060-66DF-1D4D-9900-08AE6FF02401}"/>
              </a:ext>
            </a:extLst>
          </p:cNvPr>
          <p:cNvSpPr txBox="1"/>
          <p:nvPr/>
        </p:nvSpPr>
        <p:spPr>
          <a:xfrm>
            <a:off x="1075309" y="682925"/>
            <a:ext cx="1508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Fira Code" panose="020B0809050000020004" pitchFamily="49" charset="0"/>
                <a:ea typeface="Fira Code" panose="020B0809050000020004" pitchFamily="49" charset="0"/>
              </a:rPr>
              <a:t>Authors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857AA2D7-3958-9D41-9B24-5E6830764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13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5AD62C-F098-BC44-9748-6E9DE817F3DD}"/>
              </a:ext>
            </a:extLst>
          </p:cNvPr>
          <p:cNvSpPr txBox="1"/>
          <p:nvPr/>
        </p:nvSpPr>
        <p:spPr>
          <a:xfrm>
            <a:off x="1000415" y="2228671"/>
            <a:ext cx="101393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Fira Code" panose="020B0809050000020004" pitchFamily="49" charset="0"/>
                <a:ea typeface="Fira Code" panose="020B0809050000020004" pitchFamily="49" charset="0"/>
              </a:rPr>
              <a:t>Quantifying spatial heterogeneity of malaria</a:t>
            </a:r>
          </a:p>
          <a:p>
            <a:r>
              <a:rPr lang="en-GB" sz="2800" b="1" dirty="0">
                <a:latin typeface="Fira Code" panose="020B0809050000020004" pitchFamily="49" charset="0"/>
                <a:ea typeface="Fira Code" panose="020B0809050000020004" pitchFamily="49" charset="0"/>
              </a:rPr>
              <a:t>in the endemic Papua region of Indonesia:</a:t>
            </a:r>
          </a:p>
          <a:p>
            <a:r>
              <a:rPr lang="en-GB" sz="2800" dirty="0">
                <a:latin typeface="Fira Code" panose="020B0809050000020004" pitchFamily="49" charset="0"/>
                <a:ea typeface="Fira Code" panose="020B0809050000020004" pitchFamily="49" charset="0"/>
              </a:rPr>
              <a:t>analysis of epidemiological surveillance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D08F63-0F39-CE49-ADC7-938904F649D8}"/>
              </a:ext>
            </a:extLst>
          </p:cNvPr>
          <p:cNvSpPr txBox="1"/>
          <p:nvPr/>
        </p:nvSpPr>
        <p:spPr>
          <a:xfrm>
            <a:off x="1000415" y="3895822"/>
            <a:ext cx="487024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1600" dirty="0">
                <a:latin typeface="Fira Code Medium" panose="020B0809050000020004" pitchFamily="49" charset="0"/>
                <a:ea typeface="Fira Code Medium" panose="020B0809050000020004" pitchFamily="49" charset="0"/>
              </a:rPr>
              <a:t>Ihsan Fadilah</a:t>
            </a:r>
          </a:p>
          <a:p>
            <a:r>
              <a:rPr lang="en-GB" sz="1600" dirty="0">
                <a:latin typeface="Fira Code Light" panose="020B0809050000020004" pitchFamily="49" charset="0"/>
                <a:ea typeface="Fira Code Light" panose="020B0809050000020004" pitchFamily="49" charset="0"/>
              </a:rPr>
              <a:t>Eijkman-Oxford Clinical Research Unit</a:t>
            </a:r>
          </a:p>
          <a:p>
            <a:r>
              <a:rPr lang="en-GB" sz="1600" dirty="0">
                <a:latin typeface="Fira Code Light" panose="020B0809050000020004" pitchFamily="49" charset="0"/>
                <a:ea typeface="Fira Code Light" panose="020B0809050000020004" pitchFamily="49" charset="0"/>
              </a:rPr>
              <a:t>Jakarta, Indonesia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6FF2FE-9C7D-C844-BC91-837FC2674E99}"/>
              </a:ext>
            </a:extLst>
          </p:cNvPr>
          <p:cNvSpPr txBox="1"/>
          <p:nvPr/>
        </p:nvSpPr>
        <p:spPr>
          <a:xfrm>
            <a:off x="612761" y="6297141"/>
            <a:ext cx="21483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000" dirty="0">
                <a:solidFill>
                  <a:schemeClr val="bg1">
                    <a:lumMod val="8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email: ifadilah@eocru.org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C5A82A58-08C1-6A42-9AD4-A78709639B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99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8CBDEC2-B27A-AD46-9851-DD0A366C4E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680" y="57150"/>
            <a:ext cx="6858000" cy="6858000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1D994BD3-5B33-0740-8D54-FC97B014BC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923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FA99B27A-667D-3242-87A8-31B10B2C4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849" y="289122"/>
            <a:ext cx="1433208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2049" name="Picture 10" descr="Chart, surface chart&#10;&#10;Description automatically generated">
            <a:extLst>
              <a:ext uri="{FF2B5EF4-FFF2-40B4-BE49-F238E27FC236}">
                <a16:creationId xmlns:a16="http://schemas.microsoft.com/office/drawing/2014/main" id="{031BCE8A-B62E-2D4A-8208-951017FE4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49" y="289122"/>
            <a:ext cx="6733093" cy="640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8796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539F5463-1BA3-D546-8A51-976BA6C54F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5902" y="4092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3073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32B5BD4C-6F4A-1D4A-9EA5-BB7621CD0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902" y="409262"/>
            <a:ext cx="5727700" cy="613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68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3C4A0D-AC4B-244D-8494-17B8EFBA3B7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468841" y="-835339"/>
            <a:ext cx="994051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4097" name="Picture 15" descr="Graphical user interface&#10;&#10;Description automatically generated">
            <a:extLst>
              <a:ext uri="{FF2B5EF4-FFF2-40B4-BE49-F238E27FC236}">
                <a16:creationId xmlns:a16="http://schemas.microsoft.com/office/drawing/2014/main" id="{0BEF5318-B4D2-E047-827E-200059EDD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31" y="338373"/>
            <a:ext cx="4804572" cy="6189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45AC11AB-E09F-9945-B3F6-1B2019F35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5378" y="338373"/>
            <a:ext cx="4669972" cy="500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145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FE69B3A6-05AE-E444-8B41-EF12ADAC2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079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6145" name="Picture 11" descr="Shape&#10;&#10;Description automatically generated">
            <a:extLst>
              <a:ext uri="{FF2B5EF4-FFF2-40B4-BE49-F238E27FC236}">
                <a16:creationId xmlns:a16="http://schemas.microsoft.com/office/drawing/2014/main" id="{EDDAD5C9-E4C1-D645-9A3C-49A109BD0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083" y="491466"/>
            <a:ext cx="5098588" cy="509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012FDA47-499B-7A41-A676-46A0872B3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6667" y="451648"/>
            <a:ext cx="95587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6147" name="Picture 12" descr="Diagram, schematic&#10;&#10;Description automatically generated">
            <a:extLst>
              <a:ext uri="{FF2B5EF4-FFF2-40B4-BE49-F238E27FC236}">
                <a16:creationId xmlns:a16="http://schemas.microsoft.com/office/drawing/2014/main" id="{2930ED10-F37C-9944-8D9C-74035CA29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133" y="417780"/>
            <a:ext cx="5172273" cy="517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018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1BA4B54B-1A31-7C46-AC6A-BBD5ADF33A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18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612FAC6-CADC-5D42-A1A7-8959410BD3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09" t="1130" r="869" b="58644"/>
          <a:stretch/>
        </p:blipFill>
        <p:spPr>
          <a:xfrm>
            <a:off x="332490" y="1876752"/>
            <a:ext cx="11527015" cy="35103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115A41-477D-B246-8550-78B30AA03864}"/>
              </a:ext>
            </a:extLst>
          </p:cNvPr>
          <p:cNvSpPr txBox="1"/>
          <p:nvPr/>
        </p:nvSpPr>
        <p:spPr>
          <a:xfrm>
            <a:off x="1528730" y="1267718"/>
            <a:ext cx="9134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Malaria in Papua Indonesia over the past decade</a:t>
            </a: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DEB1ED45-D4FD-BB4C-B817-254ABD2C20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8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9E3FF51F-18FA-4547-A6F4-F9AA7C2EB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3580DD5C-4EC1-794A-BDD5-2E141A583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D93EB9-76A5-8C4F-A6A8-A92A4B777DBC}"/>
              </a:ext>
            </a:extLst>
          </p:cNvPr>
          <p:cNvSpPr/>
          <p:nvPr/>
        </p:nvSpPr>
        <p:spPr>
          <a:xfrm>
            <a:off x="315276" y="562818"/>
            <a:ext cx="418454" cy="418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3426446-C9F8-7D43-816E-8B2C8A2AAA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5363" y="8322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0304E844-1BA4-D64B-88AF-41E5D6C5FC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/>
          <a:srcRect l="453" t="40881" r="-453" b="-1303"/>
          <a:stretch/>
        </p:blipFill>
        <p:spPr bwMode="auto">
          <a:xfrm>
            <a:off x="481293" y="619570"/>
            <a:ext cx="11395431" cy="507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669CFC9-D805-1840-B571-089FBFB13848}"/>
              </a:ext>
            </a:extLst>
          </p:cNvPr>
          <p:cNvSpPr/>
          <p:nvPr/>
        </p:nvSpPr>
        <p:spPr>
          <a:xfrm>
            <a:off x="366865" y="619569"/>
            <a:ext cx="418454" cy="418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479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97505186-0F78-B84B-8FAD-0DA3B0D6EF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000"/>
          <a:stretch/>
        </p:blipFill>
        <p:spPr>
          <a:xfrm>
            <a:off x="640974" y="554725"/>
            <a:ext cx="8109980" cy="5213559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66A320E2-84C0-EA47-B7A5-2B5C68E05C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410"/>
          <a:stretch/>
        </p:blipFill>
        <p:spPr>
          <a:xfrm>
            <a:off x="2684269" y="5754516"/>
            <a:ext cx="6024350" cy="27808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633F0F-8F57-E44C-B8BE-4661A173C897}"/>
              </a:ext>
            </a:extLst>
          </p:cNvPr>
          <p:cNvSpPr/>
          <p:nvPr/>
        </p:nvSpPr>
        <p:spPr>
          <a:xfrm>
            <a:off x="497237" y="497326"/>
            <a:ext cx="418454" cy="418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41FC91-E2D4-6B48-A459-DF25F0236D51}"/>
              </a:ext>
            </a:extLst>
          </p:cNvPr>
          <p:cNvSpPr txBox="1"/>
          <p:nvPr/>
        </p:nvSpPr>
        <p:spPr>
          <a:xfrm>
            <a:off x="9032314" y="2129304"/>
            <a:ext cx="26776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Transmission intensity over the past two years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FEFCC91-4AB5-2C40-BC6E-D1F4523867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3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81B20800-318E-7141-BC50-0041B46CA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410"/>
          <a:stretch/>
        </p:blipFill>
        <p:spPr>
          <a:xfrm>
            <a:off x="3189442" y="5956180"/>
            <a:ext cx="6024350" cy="278088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5530DFCF-41CD-3043-B7E9-674CFDDD9D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000" b="2883"/>
          <a:stretch/>
        </p:blipFill>
        <p:spPr>
          <a:xfrm>
            <a:off x="393229" y="623975"/>
            <a:ext cx="8899936" cy="539153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B4BAA34-EDA8-C946-959F-EA6E13CF3E4B}"/>
              </a:ext>
            </a:extLst>
          </p:cNvPr>
          <p:cNvSpPr/>
          <p:nvPr/>
        </p:nvSpPr>
        <p:spPr>
          <a:xfrm>
            <a:off x="315276" y="562818"/>
            <a:ext cx="418454" cy="418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FD06B9-19D3-2748-B474-A37DED6DEE92}"/>
              </a:ext>
            </a:extLst>
          </p:cNvPr>
          <p:cNvSpPr txBox="1"/>
          <p:nvPr/>
        </p:nvSpPr>
        <p:spPr>
          <a:xfrm>
            <a:off x="9371118" y="2904243"/>
            <a:ext cx="26776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Province-specific, reported malaria cases across age groups</a:t>
            </a: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B1CCC050-5B4E-8A46-8E63-26D0FED70A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79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06047AC2-4BDB-EF47-9FF4-999EC97DCB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7B7C09CB-6199-9A4F-B125-20F52F74E28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19" t="2963" r="2333" b="2439"/>
          <a:stretch/>
        </p:blipFill>
        <p:spPr>
          <a:xfrm>
            <a:off x="1084392" y="203200"/>
            <a:ext cx="5139267" cy="6487531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6C6850F8-FB9F-584A-84E1-6D03DD371C1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2387" b="51428"/>
          <a:stretch/>
        </p:blipFill>
        <p:spPr>
          <a:xfrm>
            <a:off x="6649474" y="432399"/>
            <a:ext cx="5229635" cy="533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1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06047AC2-4BDB-EF47-9FF4-999EC97DCB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5E6B3C7-CCDA-EA48-ABCD-64B2BF761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6324" y="113211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7169" name="Picture 6" descr="Chart&#10;&#10;Description automatically generated">
            <a:extLst>
              <a:ext uri="{FF2B5EF4-FFF2-40B4-BE49-F238E27FC236}">
                <a16:creationId xmlns:a16="http://schemas.microsoft.com/office/drawing/2014/main" id="{315745E0-2822-D94D-AB8A-965C4BD78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60" y="292807"/>
            <a:ext cx="7308275" cy="6173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086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565E833-1471-5740-B266-9DEFD26F917A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007301" y="5590053"/>
            <a:ext cx="1100678" cy="11006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5BEEEB-56FD-B84E-9F59-DDD23FEAECA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/>
          <a:stretch/>
        </p:blipFill>
        <p:spPr>
          <a:xfrm>
            <a:off x="10110159" y="5737423"/>
            <a:ext cx="805939" cy="805939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93ED6BC5-7F32-F749-A6C9-7814F528A6B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11022381" y="5737423"/>
            <a:ext cx="805939" cy="805939"/>
          </a:xfrm>
          <a:prstGeom prst="rect">
            <a:avLst/>
          </a:prstGeom>
        </p:spPr>
      </p:pic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7D154183-FA14-0441-B0E3-AAA654F7DC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272" b="18488"/>
          <a:stretch/>
        </p:blipFill>
        <p:spPr>
          <a:xfrm>
            <a:off x="188294" y="990599"/>
            <a:ext cx="11815411" cy="47468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0D47AC-6A23-1A44-92BB-2B4027421CB1}"/>
              </a:ext>
            </a:extLst>
          </p:cNvPr>
          <p:cNvSpPr txBox="1"/>
          <p:nvPr/>
        </p:nvSpPr>
        <p:spPr>
          <a:xfrm>
            <a:off x="9928504" y="3865500"/>
            <a:ext cx="753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number of</a:t>
            </a:r>
          </a:p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cases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91FBC-B67C-6641-90D5-BB8359F750A6}"/>
              </a:ext>
            </a:extLst>
          </p:cNvPr>
          <p:cNvSpPr txBox="1"/>
          <p:nvPr/>
        </p:nvSpPr>
        <p:spPr>
          <a:xfrm>
            <a:off x="9180873" y="3973222"/>
            <a:ext cx="7535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year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EC4FC7-D674-CA4B-A946-A968F6C88112}"/>
              </a:ext>
            </a:extLst>
          </p:cNvPr>
          <p:cNvSpPr txBox="1"/>
          <p:nvPr/>
        </p:nvSpPr>
        <p:spPr>
          <a:xfrm>
            <a:off x="10682037" y="3973221"/>
            <a:ext cx="7535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00" dirty="0">
                <a:latin typeface="Fira Code Light" panose="020B0809050000020004" pitchFamily="49" charset="0"/>
                <a:ea typeface="Fira Code Light" panose="020B0809050000020004" pitchFamily="49" charset="0"/>
                <a:cs typeface="Cavolini" panose="03000502040302020204" pitchFamily="66" charset="0"/>
              </a:rPr>
              <a:t>province</a:t>
            </a: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6D93CE18-38F5-5D44-9C2B-2D21C024C6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116" y="5880875"/>
            <a:ext cx="1457488" cy="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382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5880</TotalTime>
  <Words>134</Words>
  <Application>Microsoft Macintosh PowerPoint</Application>
  <PresentationFormat>Widescreen</PresentationFormat>
  <Paragraphs>35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Fira Code</vt:lpstr>
      <vt:lpstr>Fira Code Light</vt:lpstr>
      <vt:lpstr>Fira Code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Fadilah, Ihsan</dc:creator>
  <cp:lastModifiedBy>Fadilah, Ihsan</cp:lastModifiedBy>
  <cp:revision>92</cp:revision>
  <dcterms:created xsi:type="dcterms:W3CDTF">2021-10-15T02:14:43Z</dcterms:created>
  <dcterms:modified xsi:type="dcterms:W3CDTF">2021-11-29T13:04:57Z</dcterms:modified>
</cp:coreProperties>
</file>

<file path=docProps/thumbnail.jpeg>
</file>